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63" r:id="rId3"/>
    <p:sldId id="257" r:id="rId4"/>
    <p:sldId id="264" r:id="rId5"/>
    <p:sldId id="258" r:id="rId6"/>
    <p:sldId id="265" r:id="rId7"/>
    <p:sldId id="259" r:id="rId8"/>
    <p:sldId id="260" r:id="rId9"/>
    <p:sldId id="261" r:id="rId10"/>
    <p:sldId id="262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4" d="100"/>
          <a:sy n="64" d="100"/>
        </p:scale>
        <p:origin x="28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F0495-73E9-43A5-80DC-E0FE4F50E1CC}" type="datetimeFigureOut">
              <a:rPr lang="en-GB" smtClean="0"/>
              <a:t>03/02/2016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F40C85-8ABE-419B-8973-2DEAC51A1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1132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F40C85-8ABE-419B-8973-2DEAC51A1E8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857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AU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C61BFE-B365-1647-B360-73D67FFCBB4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204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5B3CE8-4808-074F-AD35-AF407F5DC1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64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0D2A24-3C2F-1940-B8EF-C8F8F436EBE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567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4758C2-02EE-E846-A166-D8214795BB3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587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462866-D22A-1B4D-9D9F-AAD59860532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380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044A7B-10C4-D546-A0FD-B97156415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17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77A4A-DAB6-8145-8767-987BF07213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624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AE91D1-094C-E746-8E94-64AEAF0A3C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939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407AF-99DC-C743-AC54-5620E2CE8B2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012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3F12874-4DCE-EC48-A0C3-D553EE34B5B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239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9F59CF-435D-0A41-92ED-ED62276179F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689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83000" r="-1000" b="7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9CB462D-70A2-BD43-9CEF-EAB4EF5B462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Contemporary Tourism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Governing the Contemporary Tourism Product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Partnerships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844824"/>
            <a:ext cx="8568952" cy="4251176"/>
          </a:xfrm>
        </p:spPr>
        <p:txBody>
          <a:bodyPr/>
          <a:lstStyle/>
          <a:p>
            <a:r>
              <a:rPr lang="en-US" dirty="0"/>
              <a:t>Partnerships designed </a:t>
            </a:r>
            <a:r>
              <a:rPr lang="en-US" dirty="0" smtClean="0"/>
              <a:t>to</a:t>
            </a:r>
            <a:r>
              <a:rPr lang="ja-JP" altLang="en-US" dirty="0" smtClean="0"/>
              <a:t>‘</a:t>
            </a:r>
            <a:r>
              <a:rPr lang="en-US" dirty="0"/>
              <a:t>steer</a:t>
            </a:r>
            <a:r>
              <a:rPr lang="ja-JP" altLang="en-US" dirty="0"/>
              <a:t>’</a:t>
            </a:r>
            <a:r>
              <a:rPr lang="en-US" dirty="0"/>
              <a:t> policy</a:t>
            </a:r>
          </a:p>
          <a:p>
            <a:r>
              <a:rPr lang="en-US" dirty="0" smtClean="0"/>
              <a:t>Suggests </a:t>
            </a:r>
            <a:r>
              <a:rPr lang="en-US" dirty="0"/>
              <a:t>no single actor can solve issues in tourism</a:t>
            </a:r>
          </a:p>
          <a:p>
            <a:r>
              <a:rPr lang="en-US" dirty="0"/>
              <a:t>Cross sector</a:t>
            </a:r>
          </a:p>
          <a:p>
            <a:r>
              <a:rPr lang="en-US" dirty="0" smtClean="0"/>
              <a:t>Potentially allows </a:t>
            </a:r>
            <a:r>
              <a:rPr lang="en-US" dirty="0"/>
              <a:t>participation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772400" cy="1143000"/>
          </a:xfrm>
        </p:spPr>
        <p:txBody>
          <a:bodyPr/>
          <a:lstStyle/>
          <a:p>
            <a:r>
              <a:rPr lang="en-US" dirty="0" smtClean="0"/>
              <a:t>Benefits of Collaboration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400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smtClean="0"/>
              <a:t>Broad analysis improves the quality of solutions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Response capacity is more diversified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U</a:t>
            </a:r>
            <a:r>
              <a:rPr lang="en-US" sz="2800" dirty="0" smtClean="0"/>
              <a:t>seful for reopening deadlocked negotiations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Risk of impasse is </a:t>
            </a:r>
            <a:r>
              <a:rPr lang="en-US" sz="2800" dirty="0" err="1" smtClean="0"/>
              <a:t>minimised</a:t>
            </a: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Process ensures that each stakeholder’s interests are considered in any agreement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Parties retain ownership of the solution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Parties most familiar with the problem find solutions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Participation enhances acceptance of solution and willingness to implement it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P</a:t>
            </a:r>
            <a:r>
              <a:rPr lang="en-US" sz="2800" dirty="0" smtClean="0"/>
              <a:t>otential to develop cost-effective innovative solutions 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7292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Partnership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844824"/>
            <a:ext cx="8496944" cy="4608512"/>
          </a:xfrm>
        </p:spPr>
        <p:txBody>
          <a:bodyPr/>
          <a:lstStyle/>
          <a:p>
            <a:r>
              <a:rPr lang="en-US" dirty="0" smtClean="0"/>
              <a:t>Critical to the collaborative process is the opportunity and capacity to participate. </a:t>
            </a:r>
          </a:p>
          <a:p>
            <a:r>
              <a:rPr lang="en-US" dirty="0" smtClean="0"/>
              <a:t>Genuine partnership in tourism therefore may not mean the end of politics but instead providing a structure by which the full range of opinions and perspectives of those impacted by tourism can be heard and addressed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10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 smtClean="0"/>
              <a:t>Implementation Issues of Tourism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00808"/>
            <a:ext cx="8568952" cy="4896544"/>
          </a:xfrm>
        </p:spPr>
        <p:txBody>
          <a:bodyPr/>
          <a:lstStyle/>
          <a:p>
            <a:r>
              <a:rPr lang="en-US" sz="2800" dirty="0" smtClean="0"/>
              <a:t>Represent compromises between conflicting values of stakeholders.</a:t>
            </a:r>
          </a:p>
          <a:p>
            <a:pPr lvl="1"/>
            <a:r>
              <a:rPr lang="en-US" sz="2600" dirty="0" smtClean="0"/>
              <a:t>Between key stakeholders and interests within the policy development and implementation structure.</a:t>
            </a:r>
          </a:p>
          <a:p>
            <a:pPr lvl="1"/>
            <a:r>
              <a:rPr lang="en-US" sz="2600" dirty="0" smtClean="0"/>
              <a:t>Between key stakeholders and interests upon whom implementation will have an impact.</a:t>
            </a:r>
          </a:p>
          <a:p>
            <a:r>
              <a:rPr lang="en-US" sz="2800" dirty="0" smtClean="0"/>
              <a:t>Framed without attention being given to the way in which underlying forces (particularly economic ones) and policy decisions outside of tourism will affect them.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186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en-US" dirty="0" err="1" smtClean="0"/>
              <a:t>Metagovernance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00808"/>
            <a:ext cx="8640960" cy="4896544"/>
          </a:xfrm>
        </p:spPr>
        <p:txBody>
          <a:bodyPr/>
          <a:lstStyle/>
          <a:p>
            <a:r>
              <a:rPr lang="en-US" dirty="0" smtClean="0"/>
              <a:t>A counter process to the tendencies of the “withdrawal” of the state from governance, whereby political authorities at national and other levels are more involved in </a:t>
            </a:r>
            <a:r>
              <a:rPr lang="en-US" dirty="0" err="1" smtClean="0"/>
              <a:t>organising</a:t>
            </a:r>
            <a:r>
              <a:rPr lang="en-US" dirty="0" smtClean="0"/>
              <a:t> the self-</a:t>
            </a:r>
            <a:r>
              <a:rPr lang="en-US" dirty="0" err="1" smtClean="0"/>
              <a:t>organisation</a:t>
            </a:r>
            <a:r>
              <a:rPr lang="en-US" dirty="0" smtClean="0"/>
              <a:t> of partnerships, networks and governance regimes</a:t>
            </a:r>
          </a:p>
          <a:p>
            <a:r>
              <a:rPr lang="en-US" dirty="0" smtClean="0"/>
              <a:t>The governance of governance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9066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332656"/>
            <a:ext cx="8784976" cy="1059904"/>
          </a:xfrm>
        </p:spPr>
        <p:txBody>
          <a:bodyPr/>
          <a:lstStyle/>
          <a:p>
            <a:r>
              <a:rPr lang="en-US" dirty="0" smtClean="0"/>
              <a:t>The Governance of Tourism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060848"/>
            <a:ext cx="8784976" cy="4392488"/>
          </a:xfrm>
        </p:spPr>
        <p:txBody>
          <a:bodyPr/>
          <a:lstStyle/>
          <a:p>
            <a:r>
              <a:rPr lang="en-US" dirty="0" smtClean="0"/>
              <a:t>Many studies of governance in tourism have tended to focus on the techniques or methods of governance rather than the values that may underlie the selection of particular interventions.</a:t>
            </a:r>
          </a:p>
          <a:p>
            <a:r>
              <a:rPr lang="en-US" dirty="0" smtClean="0"/>
              <a:t>What values or political philosophies lead to the selection of a particular policy intervention and what was the range of choices?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6551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Reading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72816"/>
            <a:ext cx="8712968" cy="4896544"/>
          </a:xfrm>
        </p:spPr>
        <p:txBody>
          <a:bodyPr/>
          <a:lstStyle/>
          <a:p>
            <a:r>
              <a:rPr lang="en-US" sz="2800" dirty="0" smtClean="0"/>
              <a:t>Hall, C.M. (2008). </a:t>
            </a:r>
            <a:r>
              <a:rPr lang="en-US" sz="2800" i="1" dirty="0" smtClean="0"/>
              <a:t>Tourism Planning</a:t>
            </a:r>
            <a:r>
              <a:rPr lang="en-US" sz="2800" dirty="0" smtClean="0"/>
              <a:t>, 2nd ed. Harlow: Prentice-Hall.</a:t>
            </a:r>
          </a:p>
          <a:p>
            <a:r>
              <a:rPr lang="en-US" sz="2800" dirty="0" smtClean="0"/>
              <a:t>Jenkins, J.M., Hall, C.M. &amp; </a:t>
            </a:r>
            <a:r>
              <a:rPr lang="en-US" sz="2800" dirty="0" err="1" smtClean="0"/>
              <a:t>Mkono</a:t>
            </a:r>
            <a:r>
              <a:rPr lang="en-US" sz="2800" dirty="0" smtClean="0"/>
              <a:t>, M. (2014). Tourism and public policy: Contemporary debates and future directions. In A. Lew, C.M. Hall &amp; A. Williams (eds.) </a:t>
            </a:r>
            <a:r>
              <a:rPr lang="en-US" sz="2800" i="1" dirty="0" smtClean="0"/>
              <a:t>The Wiley Blackwell Companion to Tourism</a:t>
            </a:r>
            <a:r>
              <a:rPr lang="en-US" sz="2800" dirty="0" smtClean="0"/>
              <a:t>, pp. 542-555. Oxford: Wiley-Blackwell.</a:t>
            </a:r>
          </a:p>
          <a:p>
            <a:r>
              <a:rPr lang="en-US" sz="2800" i="1" dirty="0">
                <a:solidFill>
                  <a:schemeClr val="tx1"/>
                </a:solidFill>
              </a:rPr>
              <a:t>Journal of Sustainable Tourism</a:t>
            </a:r>
            <a:r>
              <a:rPr lang="en-US" sz="2800" dirty="0">
                <a:solidFill>
                  <a:schemeClr val="tx1"/>
                </a:solidFill>
              </a:rPr>
              <a:t>, 2011, Volume 19 (numbers 4-5</a:t>
            </a:r>
            <a:r>
              <a:rPr lang="en-US" sz="2800" dirty="0" smtClean="0">
                <a:solidFill>
                  <a:schemeClr val="tx1"/>
                </a:solidFill>
              </a:rPr>
              <a:t>) (special issue </a:t>
            </a:r>
            <a:r>
              <a:rPr lang="en-US" sz="2800" smtClean="0">
                <a:solidFill>
                  <a:schemeClr val="tx1"/>
                </a:solidFill>
              </a:rPr>
              <a:t>on governance).</a:t>
            </a:r>
            <a:r>
              <a:rPr lang="en-NZ" sz="2800" dirty="0" smtClean="0">
                <a:effectLst/>
              </a:rPr>
              <a:t> 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924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Lecture Objectives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772816"/>
            <a:ext cx="8712968" cy="489654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Times New Roman" charset="0"/>
                <a:cs typeface="Arial" charset="0"/>
              </a:rPr>
              <a:t>Understand the development of the concept of </a:t>
            </a:r>
            <a:r>
              <a:rPr lang="en-US" sz="2800" dirty="0" smtClean="0">
                <a:latin typeface="Times New Roman" charset="0"/>
                <a:cs typeface="Arial" charset="0"/>
              </a:rPr>
              <a:t>governance and its key characteristics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charset="0"/>
                <a:cs typeface="Arial" charset="0"/>
              </a:rPr>
              <a:t>Understand </a:t>
            </a:r>
            <a:r>
              <a:rPr lang="en-US" sz="2800" dirty="0">
                <a:latin typeface="Times New Roman" charset="0"/>
                <a:cs typeface="Arial" charset="0"/>
              </a:rPr>
              <a:t>the </a:t>
            </a:r>
            <a:r>
              <a:rPr lang="en-US" sz="2800" dirty="0" err="1">
                <a:latin typeface="Times New Roman" charset="0"/>
                <a:cs typeface="Arial" charset="0"/>
              </a:rPr>
              <a:t>reorganisation</a:t>
            </a:r>
            <a:r>
              <a:rPr lang="en-US" sz="2800" dirty="0">
                <a:latin typeface="Times New Roman" charset="0"/>
                <a:cs typeface="Arial" charset="0"/>
              </a:rPr>
              <a:t> of the state </a:t>
            </a:r>
            <a:endParaRPr lang="en-US" sz="2800" dirty="0" smtClean="0">
              <a:latin typeface="Times New Roman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err="1" smtClean="0">
                <a:latin typeface="Times New Roman" charset="0"/>
                <a:cs typeface="Arial" charset="0"/>
              </a:rPr>
              <a:t>Recognise</a:t>
            </a:r>
            <a:r>
              <a:rPr lang="en-US" sz="2800" dirty="0" smtClean="0">
                <a:latin typeface="Times New Roman" charset="0"/>
                <a:cs typeface="Arial" charset="0"/>
              </a:rPr>
              <a:t> </a:t>
            </a:r>
            <a:r>
              <a:rPr lang="en-US" sz="2800" dirty="0">
                <a:latin typeface="Times New Roman" charset="0"/>
                <a:cs typeface="Arial" charset="0"/>
              </a:rPr>
              <a:t>the importance of multi-level governance, particularly in policy areas that have become highly </a:t>
            </a:r>
            <a:r>
              <a:rPr lang="en-US" sz="2800" dirty="0" err="1">
                <a:latin typeface="Times New Roman" charset="0"/>
                <a:cs typeface="Arial" charset="0"/>
              </a:rPr>
              <a:t>globalised</a:t>
            </a:r>
            <a:endParaRPr lang="en-US" sz="2800" dirty="0">
              <a:latin typeface="Times New Roman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charset="0"/>
                <a:cs typeface="Arial" charset="0"/>
              </a:rPr>
              <a:t>Appreciate the complexity of governance in contemporary tourism </a:t>
            </a:r>
            <a:endParaRPr lang="en-US" sz="2800" dirty="0" smtClean="0">
              <a:latin typeface="Times New Roman" charset="0"/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charset="0"/>
                <a:cs typeface="Arial" charset="0"/>
              </a:rPr>
              <a:t>Understand </a:t>
            </a:r>
            <a:r>
              <a:rPr lang="en-US" sz="2800" dirty="0">
                <a:latin typeface="Times New Roman" charset="0"/>
                <a:cs typeface="Arial" charset="0"/>
              </a:rPr>
              <a:t>the major roles of government in contemporary tourism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Times New Roman" charset="0"/>
                <a:cs typeface="Arial" charset="0"/>
              </a:rPr>
              <a:t>Identify different types of tourism policy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Governance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Designing and implementing public policy and strategy for tourism</a:t>
            </a:r>
          </a:p>
          <a:p>
            <a:r>
              <a:rPr lang="en-US"/>
              <a:t>Coordination of government, private sector and non-government actors</a:t>
            </a:r>
          </a:p>
          <a:p>
            <a:r>
              <a:rPr lang="en-US"/>
              <a:t>All scales</a:t>
            </a:r>
          </a:p>
          <a:p>
            <a:r>
              <a:rPr lang="en-US"/>
              <a:t>Shift from government to governance</a:t>
            </a:r>
          </a:p>
          <a:p>
            <a:r>
              <a:rPr lang="en-US"/>
              <a:t>Nation state is important in tourism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Governance in Tourism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772816"/>
            <a:ext cx="8784976" cy="4896544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Governance as the act of governing</a:t>
            </a:r>
          </a:p>
          <a:p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major concern to stakeholders in tourism</a:t>
            </a:r>
            <a:r>
              <a:rPr lang="en-NZ" dirty="0" smtClean="0">
                <a:effectLst/>
              </a:rPr>
              <a:t> </a:t>
            </a:r>
          </a:p>
          <a:p>
            <a:r>
              <a:rPr lang="en-NZ" dirty="0" smtClean="0"/>
              <a:t>The design, implementation and monitoring of public policies and strategies with respect to how the state intervenes in tourism</a:t>
            </a:r>
          </a:p>
          <a:p>
            <a:pPr lvl="1"/>
            <a:r>
              <a:rPr lang="en-NZ" dirty="0" smtClean="0"/>
              <a:t>Corporate governance is related to but separate from state governance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247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260648"/>
            <a:ext cx="7772400" cy="1143000"/>
          </a:xfrm>
        </p:spPr>
        <p:txBody>
          <a:bodyPr/>
          <a:lstStyle/>
          <a:p>
            <a:r>
              <a:rPr lang="en-US" dirty="0"/>
              <a:t>Government to Governance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1340768"/>
            <a:ext cx="8856984" cy="5256584"/>
          </a:xfrm>
        </p:spPr>
        <p:txBody>
          <a:bodyPr/>
          <a:lstStyle/>
          <a:p>
            <a:r>
              <a:rPr lang="en-US" dirty="0"/>
              <a:t>Role of government </a:t>
            </a:r>
            <a:r>
              <a:rPr lang="en-US" dirty="0" smtClean="0"/>
              <a:t>and the state has changed in many economically developed countries</a:t>
            </a:r>
            <a:endParaRPr lang="en-US" dirty="0"/>
          </a:p>
          <a:p>
            <a:r>
              <a:rPr lang="en-US" dirty="0" smtClean="0"/>
              <a:t>Complex </a:t>
            </a:r>
            <a:r>
              <a:rPr lang="en-US" dirty="0"/>
              <a:t>elements of governance</a:t>
            </a:r>
          </a:p>
          <a:p>
            <a:r>
              <a:rPr lang="en-US" dirty="0"/>
              <a:t>Role of State</a:t>
            </a:r>
          </a:p>
          <a:p>
            <a:pPr lvl="1"/>
            <a:r>
              <a:rPr lang="en-US" dirty="0"/>
              <a:t>Sub </a:t>
            </a:r>
            <a:r>
              <a:rPr lang="en-US" dirty="0" smtClean="0"/>
              <a:t>national (local state)</a:t>
            </a:r>
            <a:endParaRPr lang="en-US" dirty="0"/>
          </a:p>
          <a:p>
            <a:pPr lvl="1"/>
            <a:r>
              <a:rPr lang="en-US" dirty="0"/>
              <a:t>Supra-national </a:t>
            </a:r>
            <a:r>
              <a:rPr lang="en-US" dirty="0" smtClean="0"/>
              <a:t>organizations (e.g. EU)</a:t>
            </a:r>
            <a:endParaRPr lang="en-US" dirty="0"/>
          </a:p>
          <a:p>
            <a:pPr lvl="1"/>
            <a:r>
              <a:rPr lang="en-US" dirty="0"/>
              <a:t>Trans-territorial </a:t>
            </a:r>
            <a:r>
              <a:rPr lang="en-US" dirty="0" smtClean="0"/>
              <a:t>organizations (cross-border)</a:t>
            </a:r>
          </a:p>
          <a:p>
            <a:r>
              <a:rPr lang="en-US" dirty="0" smtClean="0"/>
              <a:t>State remains important. State has power to change how it governs.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528" y="260648"/>
            <a:ext cx="8568952" cy="1143000"/>
          </a:xfrm>
        </p:spPr>
        <p:txBody>
          <a:bodyPr/>
          <a:lstStyle/>
          <a:p>
            <a:r>
              <a:rPr lang="en-US" dirty="0" smtClean="0"/>
              <a:t>Elements of Contemporary Governance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1772816"/>
            <a:ext cx="8928992" cy="4824536"/>
          </a:xfrm>
        </p:spPr>
        <p:txBody>
          <a:bodyPr/>
          <a:lstStyle/>
          <a:p>
            <a:r>
              <a:rPr lang="en-US" dirty="0" smtClean="0"/>
              <a:t>change in political practices involving, amongst other things:</a:t>
            </a:r>
          </a:p>
          <a:p>
            <a:pPr lvl="1"/>
            <a:r>
              <a:rPr lang="en-US" dirty="0" smtClean="0"/>
              <a:t>increasing </a:t>
            </a:r>
            <a:r>
              <a:rPr lang="en-US" dirty="0" err="1" smtClean="0"/>
              <a:t>globalisation</a:t>
            </a:r>
            <a:endParaRPr lang="en-US" dirty="0" smtClean="0"/>
          </a:p>
          <a:p>
            <a:pPr lvl="1"/>
            <a:r>
              <a:rPr lang="en-US" dirty="0" smtClean="0"/>
              <a:t>the rise of networks that cross the public-private divide</a:t>
            </a:r>
          </a:p>
          <a:p>
            <a:pPr lvl="1"/>
            <a:r>
              <a:rPr lang="en-US" dirty="0" smtClean="0"/>
              <a:t>the marketization and </a:t>
            </a:r>
            <a:r>
              <a:rPr lang="en-US" dirty="0" err="1" smtClean="0"/>
              <a:t>corporatisation</a:t>
            </a:r>
            <a:r>
              <a:rPr lang="en-US" dirty="0" smtClean="0"/>
              <a:t> of the state</a:t>
            </a:r>
          </a:p>
          <a:p>
            <a:pPr lvl="1"/>
            <a:r>
              <a:rPr lang="en-US" dirty="0" smtClean="0"/>
              <a:t>increasing institutional fragmentation 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0890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560" y="188640"/>
            <a:ext cx="7772400" cy="1143000"/>
          </a:xfrm>
        </p:spPr>
        <p:txBody>
          <a:bodyPr/>
          <a:lstStyle/>
          <a:p>
            <a:r>
              <a:rPr lang="en-US" dirty="0"/>
              <a:t>Scales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68760"/>
            <a:ext cx="8712968" cy="5400600"/>
          </a:xfrm>
        </p:spPr>
        <p:txBody>
          <a:bodyPr/>
          <a:lstStyle/>
          <a:p>
            <a:r>
              <a:rPr lang="en-US" dirty="0"/>
              <a:t>Multi-level governance</a:t>
            </a:r>
          </a:p>
          <a:p>
            <a:pPr lvl="1"/>
            <a:r>
              <a:rPr lang="en-US" dirty="0"/>
              <a:t>International </a:t>
            </a:r>
          </a:p>
          <a:p>
            <a:pPr lvl="1"/>
            <a:r>
              <a:rPr lang="en-US" dirty="0" smtClean="0"/>
              <a:t>Complex</a:t>
            </a:r>
          </a:p>
          <a:p>
            <a:r>
              <a:rPr lang="en-US" dirty="0"/>
              <a:t>P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olicy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fields that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 internationalized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have “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stretched” </a:t>
            </a:r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state governance include 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aviation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environment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human rights</a:t>
            </a: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international </a:t>
            </a:r>
            <a:r>
              <a:rPr lang="en-US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trade </a:t>
            </a:r>
            <a:endParaRPr lang="en-US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lvl="1"/>
            <a:r>
              <a: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migration</a:t>
            </a:r>
            <a:r>
              <a:rPr lang="en-NZ" dirty="0" smtClean="0">
                <a:effectLst/>
              </a:rPr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Roles of Governance in Tourism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981200"/>
            <a:ext cx="7846640" cy="468816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Varies by scale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Varies by jurisdiction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Changes over time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Roles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Coordination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Planning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Regulation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Entrepreneurship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Stimulation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Promotion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Overall role of protecting the public interest</a:t>
            </a:r>
            <a:endParaRPr lang="en-US" sz="2400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Regulation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Policy types:</a:t>
            </a:r>
          </a:p>
          <a:p>
            <a:pPr lvl="1"/>
            <a:r>
              <a:rPr lang="en-US"/>
              <a:t>Regulatory</a:t>
            </a:r>
          </a:p>
          <a:p>
            <a:pPr lvl="1"/>
            <a:r>
              <a:rPr lang="en-US"/>
              <a:t>Self regulatory</a:t>
            </a:r>
          </a:p>
          <a:p>
            <a:pPr lvl="1"/>
            <a:r>
              <a:rPr lang="en-US"/>
              <a:t>Distributive</a:t>
            </a:r>
          </a:p>
          <a:p>
            <a:pPr lvl="1"/>
            <a:r>
              <a:rPr lang="en-US"/>
              <a:t>Re-distributive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smtClean="0"/>
              <a:t>© Chris Cooper &amp; C M Hall 2016 Contemporary Tourism 3e, Goodfellow Publishers Ltd.</a:t>
            </a: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Arial" charset="0"/>
            <a:ea typeface="ＭＳ Ｐゴシック" charset="0"/>
            <a:cs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956</Words>
  <Application>Microsoft Office PowerPoint</Application>
  <PresentationFormat>On-screen Show (4:3)</PresentationFormat>
  <Paragraphs>112</Paragraphs>
  <Slides>16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ＭＳ Ｐゴシック</vt:lpstr>
      <vt:lpstr>Arial</vt:lpstr>
      <vt:lpstr>Calibri</vt:lpstr>
      <vt:lpstr>Times New Roman</vt:lpstr>
      <vt:lpstr>Blank Presentation</vt:lpstr>
      <vt:lpstr>Contemporary Tourism</vt:lpstr>
      <vt:lpstr>Lecture Objectives</vt:lpstr>
      <vt:lpstr>Governance</vt:lpstr>
      <vt:lpstr>Governance in Tourism</vt:lpstr>
      <vt:lpstr>Government to Governance</vt:lpstr>
      <vt:lpstr>Elements of Contemporary Governance</vt:lpstr>
      <vt:lpstr>Scales</vt:lpstr>
      <vt:lpstr>Roles of Governance in Tourism</vt:lpstr>
      <vt:lpstr>Types of Regulation</vt:lpstr>
      <vt:lpstr>Partnerships</vt:lpstr>
      <vt:lpstr>Benefits of Collaboration</vt:lpstr>
      <vt:lpstr>Partnership structures</vt:lpstr>
      <vt:lpstr>Implementation Issues of Tourism Policy</vt:lpstr>
      <vt:lpstr>Metagovernance</vt:lpstr>
      <vt:lpstr>The Governance of Tourism Governance</vt:lpstr>
      <vt:lpstr>Recommended Reading</vt:lpstr>
    </vt:vector>
  </TitlesOfParts>
  <Company>chris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</dc:creator>
  <cp:lastModifiedBy>Sally North</cp:lastModifiedBy>
  <cp:revision>13</cp:revision>
  <dcterms:created xsi:type="dcterms:W3CDTF">2007-08-18T14:24:50Z</dcterms:created>
  <dcterms:modified xsi:type="dcterms:W3CDTF">2016-02-03T22:25:03Z</dcterms:modified>
</cp:coreProperties>
</file>